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81" r:id="rId3"/>
    <p:sldId id="258" r:id="rId4"/>
    <p:sldId id="283" r:id="rId5"/>
    <p:sldId id="259" r:id="rId6"/>
    <p:sldId id="261" r:id="rId7"/>
    <p:sldId id="284" r:id="rId8"/>
    <p:sldId id="262" r:id="rId9"/>
    <p:sldId id="263" r:id="rId10"/>
    <p:sldId id="260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A65EF0-734D-4462-80AF-4BE882CEDC35}" v="16" dt="2024-07-17T20:55:20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E5332-73F5-486D-A1C4-90E2D6465C61}" type="datetimeFigureOut">
              <a:rPr lang="fr-CA" smtClean="0"/>
              <a:t>2024-07-31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C386C-6884-471E-AC2A-B7A4669CCD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32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18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C386C-6884-471E-AC2A-B7A4669CCD1A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455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EAEF0-B202-B1B1-7079-8F7E41A3B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7D6B3E-CFF4-587F-747B-5336B6AD7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57129E-4DCE-C81E-8021-E3BBB362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B8A2-1B7A-4068-993F-80E46A125413}" type="datetimeFigureOut">
              <a:rPr lang="fr-CA" smtClean="0"/>
              <a:t>2024-07-31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2704B4-E668-B93A-124F-FEDBFE93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069573-72E4-CA7E-E057-818B73F6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FD2C-CA04-42C6-9F4B-07AA2D6A4A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273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1772C1-342B-D163-F996-5C119DC0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C58A8E-A2C9-9E49-A94B-2E1EB4387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BC98A5-69BE-9D71-7169-C0C684AF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B8A2-1B7A-4068-993F-80E46A125413}" type="datetimeFigureOut">
              <a:rPr lang="fr-CA" smtClean="0"/>
              <a:t>2024-07-31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922E4C-364F-CDAA-626E-A0D2BC5D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45ADA2-6600-8F6F-7255-6E26CE20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FD2C-CA04-42C6-9F4B-07AA2D6A4A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302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7A1695-FA2D-C527-DB63-6C2AD9351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2C4915-6D3C-903E-1C4D-75CF84EF0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48F6A9-DD82-9376-D53E-C03B03C2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B8A2-1B7A-4068-993F-80E46A125413}" type="datetimeFigureOut">
              <a:rPr lang="fr-CA" smtClean="0"/>
              <a:t>2024-07-31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E2BD3E-6723-DDA5-0575-2D0EE288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360198-4E21-9DA6-AD7F-07657C49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FD2C-CA04-42C6-9F4B-07AA2D6A4A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747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1" name="Triangle rectangle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’image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 title="Titr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</a:t>
            </a:r>
          </a:p>
        </p:txBody>
      </p:sp>
      <p:sp>
        <p:nvSpPr>
          <p:cNvPr id="3" name="Sous-titre 2" title="Sous-titr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dirty="0"/>
              <a:t>CLIQUEZ POUR MODIFIER POUR LE STYLE DE SOUS-TITRE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87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4" name="Triangle rectangle 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" name="Espace réservé d’image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 et placez l’image ici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 title="Titr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/>
              <a:t>Ajoutez la légende ici</a:t>
            </a:r>
          </a:p>
        </p:txBody>
      </p:sp>
    </p:spTree>
    <p:extLst>
      <p:ext uri="{BB962C8B-B14F-4D97-AF65-F5344CB8AC3E}">
        <p14:creationId xmlns:p14="http://schemas.microsoft.com/office/powerpoint/2010/main" val="4294906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5BF255-F534-6843-D63C-E12FD67A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ED2639-4F86-DC8E-401E-FCC8C64A1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7A6EE4-DAAD-7C30-3325-409FFD38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B8A2-1B7A-4068-993F-80E46A125413}" type="datetimeFigureOut">
              <a:rPr lang="fr-CA" smtClean="0"/>
              <a:t>2024-07-31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85A6E3-FA46-4E10-B2D0-46D11EA5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519340-3857-38E6-3496-7EE3D6F6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FD2C-CA04-42C6-9F4B-07AA2D6A4A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70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2CB0EA-67DA-742F-1CFA-42E72C60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ABD8D6-02E0-63C6-1CB6-AFF93B139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F497BE-BD06-DE13-3EC8-3AF4CE91E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B8A2-1B7A-4068-993F-80E46A125413}" type="datetimeFigureOut">
              <a:rPr lang="fr-CA" smtClean="0"/>
              <a:t>2024-07-31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D0A3CC-F54B-93F1-4D56-D3970B75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AC0F94-0EF0-7312-43A9-9B170AEB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FD2C-CA04-42C6-9F4B-07AA2D6A4A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425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E3F2F-B8C9-3C85-EB70-FA217E0F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C3ACEF-1FBA-8307-DA3E-5F25372FD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22E6AD-2FFE-FFA4-3611-A8EE9F2B8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5C0BAB-BB26-D0F6-F1C2-A47D2169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B8A2-1B7A-4068-993F-80E46A125413}" type="datetimeFigureOut">
              <a:rPr lang="fr-CA" smtClean="0"/>
              <a:t>2024-07-31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41D738-F768-3365-1EF1-1B41C23B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E217A6-B721-7157-D303-F3D0FBE8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FD2C-CA04-42C6-9F4B-07AA2D6A4A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638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42C5A-E86F-0BE0-9991-548D9940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D0E875-15B5-98FF-2148-C087F2A08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70D707-125A-1F8A-C614-9BD25011A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1BD93F-1945-019B-3083-D901E2254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556170-D8B4-8041-4B6B-C48152E17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0154F51-AAEC-47E5-EB11-28F5B4B62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B8A2-1B7A-4068-993F-80E46A125413}" type="datetimeFigureOut">
              <a:rPr lang="fr-CA" smtClean="0"/>
              <a:t>2024-07-31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77124F-187C-09F5-C46C-47169869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371888-7DF7-7053-CF6A-1E71DC5F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FD2C-CA04-42C6-9F4B-07AA2D6A4A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592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F3980D-0051-EFB6-F504-4B33BAB6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C2DB94-BE35-5D9D-6A1A-A74CCF53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B8A2-1B7A-4068-993F-80E46A125413}" type="datetimeFigureOut">
              <a:rPr lang="fr-CA" smtClean="0"/>
              <a:t>2024-07-31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C46F76-A6E3-F294-4876-35639E6A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AC262E-7238-A7AD-DAC3-8B6AC9E0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FD2C-CA04-42C6-9F4B-07AA2D6A4A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477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A4FF9A-3F4E-6D44-C566-915CE7D25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B8A2-1B7A-4068-993F-80E46A125413}" type="datetimeFigureOut">
              <a:rPr lang="fr-CA" smtClean="0"/>
              <a:t>2024-07-31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C65BB2-B804-C5F2-A856-A81529E4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95E4AB-98C8-9D81-1666-9CD56502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FD2C-CA04-42C6-9F4B-07AA2D6A4A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402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D8D059-0BE2-1015-18F2-4727CD33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48CCDA-8528-88AE-1B33-77534CAAC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4B468E-F620-A52E-2CB5-4945FE991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745C67-3BBB-811F-B354-B5960725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B8A2-1B7A-4068-993F-80E46A125413}" type="datetimeFigureOut">
              <a:rPr lang="fr-CA" smtClean="0"/>
              <a:t>2024-07-31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D73514-1FD6-7F2E-1AB2-6371A59A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FF2530-A3C4-9FA5-9D48-E6A9EF98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FD2C-CA04-42C6-9F4B-07AA2D6A4A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938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2BFD6-49B1-E435-8D57-9105154FF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CCA45F-43D3-7E7A-190E-DB5917F2A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CEF7E7-8B72-65B1-5658-EF3B88634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377DDF-4FC6-91BE-86AB-80640489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B8A2-1B7A-4068-993F-80E46A125413}" type="datetimeFigureOut">
              <a:rPr lang="fr-CA" smtClean="0"/>
              <a:t>2024-07-31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DEABD7-C54A-95F0-2EE7-C2FD2E3A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34C96D-F147-20EC-6D05-79C23B18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FD2C-CA04-42C6-9F4B-07AA2D6A4A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022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6B6B071-BC11-BB66-CBDA-06F631FA1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9BAC73-CD76-1843-CD0E-675804806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DDD901-585F-C845-3ED9-94764E31C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95B8A2-1B7A-4068-993F-80E46A125413}" type="datetimeFigureOut">
              <a:rPr lang="fr-CA" smtClean="0"/>
              <a:t>2024-07-31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D410FA-2B47-B0D8-8B1D-CA5DF3725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39CAD2-E2E5-47AE-CA40-433D25CED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57FD2C-CA04-42C6-9F4B-07AA2D6A4A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925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openxmlformats.org/officeDocument/2006/relationships/hyperlink" Target="mailto:info@patinageblainvillestetheres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tinageblainvillestetherese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patinageblainvillestetherese.com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pour une image  17" descr="Une image contenant Patin à glace, Faire du patin à glace, chaussures, faire du skateboard&#10;&#10;Description générée automatiquement">
            <a:extLst>
              <a:ext uri="{FF2B5EF4-FFF2-40B4-BE49-F238E27FC236}">
                <a16:creationId xmlns:a16="http://schemas.microsoft.com/office/drawing/2014/main" id="{4894333D-06BB-A67D-F998-7CADD12A0F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000"/>
                    </a14:imgEffect>
                  </a14:imgLayer>
                </a14:imgProps>
              </a:ext>
            </a:extLst>
          </a:blip>
          <a:srcRect l="1289" r="1289"/>
          <a:stretch>
            <a:fillRect/>
          </a:stretch>
        </p:blipFill>
        <p:spPr>
          <a:xfrm>
            <a:off x="9955631" y="4677422"/>
            <a:ext cx="2124408" cy="218057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</p:spPr>
      </p:pic>
      <p:pic>
        <p:nvPicPr>
          <p:cNvPr id="9" name="Image 8" descr="Une image contenant Police, clipart, Graphique, conception&#10;&#10;Description générée automatiquement">
            <a:extLst>
              <a:ext uri="{FF2B5EF4-FFF2-40B4-BE49-F238E27FC236}">
                <a16:creationId xmlns:a16="http://schemas.microsoft.com/office/drawing/2014/main" id="{97D47CB7-5484-B932-1976-155C7A5EC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73" y="247799"/>
            <a:ext cx="2854180" cy="1502347"/>
          </a:xfrm>
          <a:prstGeom prst="rect">
            <a:avLst/>
          </a:prstGeom>
        </p:spPr>
      </p:pic>
      <p:sp>
        <p:nvSpPr>
          <p:cNvPr id="5" name="Sous-titre 4">
            <a:extLst>
              <a:ext uri="{FF2B5EF4-FFF2-40B4-BE49-F238E27FC236}">
                <a16:creationId xmlns:a16="http://schemas.microsoft.com/office/drawing/2014/main" id="{03A644AB-7639-D1FE-FD14-CB9B1ABAC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7087" y="4369894"/>
            <a:ext cx="3511397" cy="129460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>
                <a:ea typeface="Ebrima" panose="02000000000000000000" pitchFamily="2" charset="0"/>
                <a:cs typeface="Ebrima" panose="02000000000000000000" pitchFamily="2" charset="0"/>
              </a:rPr>
              <a:t>Manon Boisvert</a:t>
            </a:r>
          </a:p>
          <a:p>
            <a:r>
              <a:rPr lang="fr-FR" dirty="0">
                <a:ea typeface="Ebrima" panose="02000000000000000000" pitchFamily="2" charset="0"/>
                <a:cs typeface="Ebrima" panose="02000000000000000000" pitchFamily="2" charset="0"/>
              </a:rPr>
              <a:t>Entraîneur responsable PP</a:t>
            </a:r>
          </a:p>
          <a:p>
            <a:r>
              <a:rPr lang="fr-FR" dirty="0">
                <a:ea typeface="Ebrima" panose="02000000000000000000" pitchFamily="2" charset="0"/>
                <a:cs typeface="Ebrima" panose="02000000000000000000" pitchFamily="2" charset="0"/>
              </a:rPr>
              <a:t>Dimanche et mardi</a:t>
            </a:r>
            <a:endParaRPr lang="fr-CA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Rectangle : avec coins rognés en diagonale 10">
            <a:extLst>
              <a:ext uri="{FF2B5EF4-FFF2-40B4-BE49-F238E27FC236}">
                <a16:creationId xmlns:a16="http://schemas.microsoft.com/office/drawing/2014/main" id="{F6506891-8AF5-5CCF-DF11-264666DF4F90}"/>
              </a:ext>
            </a:extLst>
          </p:cNvPr>
          <p:cNvSpPr/>
          <p:nvPr/>
        </p:nvSpPr>
        <p:spPr>
          <a:xfrm>
            <a:off x="2221535" y="2045319"/>
            <a:ext cx="1931082" cy="2029400"/>
          </a:xfrm>
          <a:prstGeom prst="snip2Diag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2" name="Rectangle : avec coins rognés en diagonale 11">
            <a:extLst>
              <a:ext uri="{FF2B5EF4-FFF2-40B4-BE49-F238E27FC236}">
                <a16:creationId xmlns:a16="http://schemas.microsoft.com/office/drawing/2014/main" id="{C8F7A84F-E3BC-A882-1E47-F9BA2E26C5C2}"/>
              </a:ext>
            </a:extLst>
          </p:cNvPr>
          <p:cNvSpPr/>
          <p:nvPr/>
        </p:nvSpPr>
        <p:spPr>
          <a:xfrm>
            <a:off x="8704004" y="2121317"/>
            <a:ext cx="1931082" cy="2029398"/>
          </a:xfrm>
          <a:prstGeom prst="snip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3" name="Rectangle : avec coins rognés en diagonale 12">
            <a:extLst>
              <a:ext uri="{FF2B5EF4-FFF2-40B4-BE49-F238E27FC236}">
                <a16:creationId xmlns:a16="http://schemas.microsoft.com/office/drawing/2014/main" id="{99AE249A-9EBA-9A13-B4F7-20D770E9281F}"/>
              </a:ext>
            </a:extLst>
          </p:cNvPr>
          <p:cNvSpPr/>
          <p:nvPr/>
        </p:nvSpPr>
        <p:spPr>
          <a:xfrm>
            <a:off x="5692059" y="2121316"/>
            <a:ext cx="1931082" cy="2029399"/>
          </a:xfrm>
          <a:prstGeom prst="snip2Diag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4" name="Image 13" descr="Une image contenant Visage humain, personne, sourire, habits&#10;&#10;Description générée automatiquement">
            <a:extLst>
              <a:ext uri="{FF2B5EF4-FFF2-40B4-BE49-F238E27FC236}">
                <a16:creationId xmlns:a16="http://schemas.microsoft.com/office/drawing/2014/main" id="{06C8C7A6-ECAC-3477-33E7-8D32545EB4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116" y="2293209"/>
            <a:ext cx="1257919" cy="1685611"/>
          </a:xfrm>
          <a:prstGeom prst="rect">
            <a:avLst/>
          </a:prstGeom>
        </p:spPr>
      </p:pic>
      <p:sp>
        <p:nvSpPr>
          <p:cNvPr id="16" name="Sous-titre 4">
            <a:extLst>
              <a:ext uri="{FF2B5EF4-FFF2-40B4-BE49-F238E27FC236}">
                <a16:creationId xmlns:a16="http://schemas.microsoft.com/office/drawing/2014/main" id="{0B244D13-ECF8-FB64-C59A-C7816995E961}"/>
              </a:ext>
            </a:extLst>
          </p:cNvPr>
          <p:cNvSpPr txBox="1">
            <a:spLocks/>
          </p:cNvSpPr>
          <p:nvPr/>
        </p:nvSpPr>
        <p:spPr>
          <a:xfrm>
            <a:off x="5192607" y="4382386"/>
            <a:ext cx="3511397" cy="1294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spc="3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ea typeface="Ebrima" panose="02000000000000000000" pitchFamily="2" charset="0"/>
                <a:cs typeface="Ebrima" panose="02000000000000000000" pitchFamily="2" charset="0"/>
              </a:rPr>
              <a:t>Frédérique Holiday</a:t>
            </a:r>
          </a:p>
          <a:p>
            <a:r>
              <a:rPr lang="fr-FR" dirty="0">
                <a:ea typeface="Ebrima" panose="02000000000000000000" pitchFamily="2" charset="0"/>
                <a:cs typeface="Ebrima" panose="02000000000000000000" pitchFamily="2" charset="0"/>
              </a:rPr>
              <a:t>Entraîneur responsable PP</a:t>
            </a:r>
          </a:p>
          <a:p>
            <a:r>
              <a:rPr lang="fr-CA" dirty="0">
                <a:ea typeface="Ebrima" panose="02000000000000000000" pitchFamily="2" charset="0"/>
                <a:cs typeface="Ebrima" panose="02000000000000000000" pitchFamily="2" charset="0"/>
              </a:rPr>
              <a:t>Samedi</a:t>
            </a:r>
          </a:p>
        </p:txBody>
      </p:sp>
      <p:sp>
        <p:nvSpPr>
          <p:cNvPr id="17" name="Sous-titre 4">
            <a:extLst>
              <a:ext uri="{FF2B5EF4-FFF2-40B4-BE49-F238E27FC236}">
                <a16:creationId xmlns:a16="http://schemas.microsoft.com/office/drawing/2014/main" id="{00BE7FAE-1FC8-2715-F2E3-83D2EE0FD81A}"/>
              </a:ext>
            </a:extLst>
          </p:cNvPr>
          <p:cNvSpPr txBox="1">
            <a:spLocks/>
          </p:cNvSpPr>
          <p:nvPr/>
        </p:nvSpPr>
        <p:spPr>
          <a:xfrm>
            <a:off x="8573640" y="4323801"/>
            <a:ext cx="2543656" cy="1294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spc="3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1" dirty="0">
                <a:ea typeface="Ebrima" panose="02000000000000000000" pitchFamily="2" charset="0"/>
                <a:cs typeface="Ebrima" panose="02000000000000000000" pitchFamily="2" charset="0"/>
              </a:rPr>
              <a:t>Annie Ranger</a:t>
            </a:r>
          </a:p>
          <a:p>
            <a:r>
              <a:rPr lang="fr-FR" sz="2200" dirty="0">
                <a:ea typeface="Ebrima" panose="02000000000000000000" pitchFamily="2" charset="0"/>
                <a:cs typeface="Ebrima" panose="02000000000000000000" pitchFamily="2" charset="0"/>
              </a:rPr>
              <a:t>Directrice Patinage Plus (PP)</a:t>
            </a:r>
          </a:p>
        </p:txBody>
      </p:sp>
      <p:sp>
        <p:nvSpPr>
          <p:cNvPr id="19" name="Sous-titre 4">
            <a:extLst>
              <a:ext uri="{FF2B5EF4-FFF2-40B4-BE49-F238E27FC236}">
                <a16:creationId xmlns:a16="http://schemas.microsoft.com/office/drawing/2014/main" id="{5F76F297-98D9-E628-85C5-27DC5D5D1A2B}"/>
              </a:ext>
            </a:extLst>
          </p:cNvPr>
          <p:cNvSpPr txBox="1">
            <a:spLocks/>
          </p:cNvSpPr>
          <p:nvPr/>
        </p:nvSpPr>
        <p:spPr>
          <a:xfrm>
            <a:off x="3141512" y="456369"/>
            <a:ext cx="6033273" cy="824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spc="3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Équipe Patinage Plus</a:t>
            </a:r>
            <a:endParaRPr lang="fr-CA" sz="4000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EC742F9-69E9-448C-D75F-F18878284BD0}"/>
              </a:ext>
            </a:extLst>
          </p:cNvPr>
          <p:cNvSpPr txBox="1"/>
          <p:nvPr/>
        </p:nvSpPr>
        <p:spPr>
          <a:xfrm>
            <a:off x="217573" y="5738662"/>
            <a:ext cx="6682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toutes questions:   </a:t>
            </a:r>
            <a:r>
              <a:rPr lang="fr-CA" dirty="0"/>
              <a:t>info</a:t>
            </a:r>
            <a:r>
              <a:rPr lang="fr-CA" dirty="0">
                <a:hlinkClick r:id="rId7"/>
              </a:rPr>
              <a:t>@patinageblainvillestetherese.com</a:t>
            </a:r>
            <a:endParaRPr lang="fr-CA" dirty="0"/>
          </a:p>
          <a:p>
            <a:r>
              <a:rPr lang="fr-FR" dirty="0"/>
              <a:t> </a:t>
            </a:r>
            <a:endParaRPr lang="fr-CA" dirty="0"/>
          </a:p>
        </p:txBody>
      </p:sp>
      <p:pic>
        <p:nvPicPr>
          <p:cNvPr id="4" name="Image 3" descr="Une image contenant Visage humain, personne, habits, sourire&#10;&#10;Description générée automatiquement">
            <a:extLst>
              <a:ext uri="{FF2B5EF4-FFF2-40B4-BE49-F238E27FC236}">
                <a16:creationId xmlns:a16="http://schemas.microsoft.com/office/drawing/2014/main" id="{0CE8993A-0F44-8B84-3F22-939DEC2610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648" y="2286926"/>
            <a:ext cx="1469793" cy="1470872"/>
          </a:xfrm>
          <a:prstGeom prst="rect">
            <a:avLst/>
          </a:prstGeom>
        </p:spPr>
      </p:pic>
      <p:pic>
        <p:nvPicPr>
          <p:cNvPr id="7" name="Image 6" descr="Une image contenant Visage humain, personne, sourire, habits&#10;&#10;Description générée automatiquement">
            <a:extLst>
              <a:ext uri="{FF2B5EF4-FFF2-40B4-BE49-F238E27FC236}">
                <a16:creationId xmlns:a16="http://schemas.microsoft.com/office/drawing/2014/main" id="{500778F3-DBF0-3249-C495-FB13C7222A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0002" y="2286926"/>
            <a:ext cx="1260573" cy="15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5AA0EAD-5F9F-DE82-6B7C-B09A818C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62" y="3088946"/>
            <a:ext cx="5581663" cy="13030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Bonne saison!!</a:t>
            </a:r>
          </a:p>
        </p:txBody>
      </p:sp>
      <p:pic>
        <p:nvPicPr>
          <p:cNvPr id="7" name="Image 6" descr="Une image contenant Police, clipart, Graphique, conception&#10;&#10;Description générée automatiquement">
            <a:extLst>
              <a:ext uri="{FF2B5EF4-FFF2-40B4-BE49-F238E27FC236}">
                <a16:creationId xmlns:a16="http://schemas.microsoft.com/office/drawing/2014/main" id="{0F5EDCD4-40B9-62F0-94B0-3E1539739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112" y="4929176"/>
            <a:ext cx="3505271" cy="184903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13C819C5-6037-58C7-A021-349A648B2FB2}"/>
              </a:ext>
            </a:extLst>
          </p:cNvPr>
          <p:cNvSpPr txBox="1"/>
          <p:nvPr/>
        </p:nvSpPr>
        <p:spPr>
          <a:xfrm>
            <a:off x="5897182" y="595359"/>
            <a:ext cx="61651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/>
              <a:t>Pour toutes questions:  </a:t>
            </a:r>
          </a:p>
          <a:p>
            <a:endParaRPr lang="fr-FR" sz="2600" dirty="0"/>
          </a:p>
          <a:p>
            <a:r>
              <a:rPr lang="fr-FR" sz="2600" dirty="0"/>
              <a:t> </a:t>
            </a:r>
            <a:r>
              <a:rPr lang="fr-CA" sz="2600" dirty="0">
                <a:hlinkClick r:id="rId3"/>
              </a:rPr>
              <a:t>info@patinageblainvillestetherese.com</a:t>
            </a:r>
            <a:r>
              <a:rPr lang="fr-FR" sz="2600" dirty="0"/>
              <a:t> </a:t>
            </a:r>
            <a:endParaRPr lang="fr-CA" sz="2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9E0D94-DD44-6DAC-F8DC-4B9751EFE9E4}"/>
              </a:ext>
            </a:extLst>
          </p:cNvPr>
          <p:cNvSpPr/>
          <p:nvPr/>
        </p:nvSpPr>
        <p:spPr>
          <a:xfrm>
            <a:off x="8054502" y="2684834"/>
            <a:ext cx="2023353" cy="17072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Code QR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3291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2BA52D-F416-F0E3-361F-8F6464404C64}"/>
              </a:ext>
            </a:extLst>
          </p:cNvPr>
          <p:cNvSpPr/>
          <p:nvPr/>
        </p:nvSpPr>
        <p:spPr>
          <a:xfrm>
            <a:off x="290368" y="322327"/>
            <a:ext cx="11542403" cy="6355586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endParaRPr lang="fr-FR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 </a:t>
            </a:r>
            <a:r>
              <a:rPr lang="fr-CA" sz="2800" dirty="0">
                <a:solidFill>
                  <a:schemeClr val="tx1"/>
                </a:solidFill>
              </a:rPr>
              <a:t>Site internet: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A" sz="2800" dirty="0">
                <a:solidFill>
                  <a:schemeClr val="tx1"/>
                </a:solidFill>
              </a:rPr>
              <a:t>https://www.patinageblainvillestetherese.com/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fr-CA" sz="2800" dirty="0"/>
          </a:p>
          <a:p>
            <a:r>
              <a:rPr lang="fr-CA" sz="2800" dirty="0"/>
              <a:t> </a:t>
            </a:r>
            <a:r>
              <a:rPr lang="fr-CA" sz="2800" dirty="0">
                <a:solidFill>
                  <a:schemeClr val="tx1"/>
                </a:solidFill>
              </a:rPr>
              <a:t>Courriel: </a:t>
            </a:r>
            <a:endParaRPr lang="fr-CA" sz="2800" dirty="0">
              <a:solidFill>
                <a:srgbClr val="00194C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A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info@patinageblainvillestetherese.com</a:t>
            </a:r>
            <a:endParaRPr lang="fr-CA" sz="2800" dirty="0">
              <a:solidFill>
                <a:schemeClr val="tx1"/>
              </a:solidFill>
            </a:endParaRPr>
          </a:p>
          <a:p>
            <a:endParaRPr lang="fr-CA" sz="2800" dirty="0">
              <a:solidFill>
                <a:schemeClr val="tx1"/>
              </a:solidFill>
            </a:endParaRPr>
          </a:p>
          <a:p>
            <a:r>
              <a:rPr lang="fr-CA" sz="2800" dirty="0">
                <a:solidFill>
                  <a:schemeClr val="tx1"/>
                </a:solidFill>
              </a:rPr>
              <a:t>Page Facebook: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A" sz="2800" dirty="0">
                <a:solidFill>
                  <a:schemeClr val="tx1"/>
                </a:solidFill>
              </a:rPr>
              <a:t>Patinage Blainville/Ste-Thérèse</a:t>
            </a:r>
          </a:p>
          <a:p>
            <a:endParaRPr lang="fr-CA" sz="2800" dirty="0">
              <a:solidFill>
                <a:schemeClr val="tx1"/>
              </a:solidFill>
            </a:endParaRPr>
          </a:p>
          <a:p>
            <a:r>
              <a:rPr lang="fr-CA" sz="2800" dirty="0">
                <a:solidFill>
                  <a:schemeClr val="tx1"/>
                </a:solidFill>
              </a:rPr>
              <a:t>En personne: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A" sz="2800" dirty="0">
                <a:solidFill>
                  <a:schemeClr val="tx1"/>
                </a:solidFill>
              </a:rPr>
              <a:t>À l’aréna, n’hésitez pas à venir nous parler!!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fr-CA" sz="900" dirty="0">
              <a:solidFill>
                <a:schemeClr val="tx1"/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033F288-D281-C944-97DB-334C68D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58802"/>
            <a:ext cx="4003221" cy="939798"/>
          </a:xfrm>
          <a:ln w="28575" cmpd="thinThick"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Pour nous </a:t>
            </a:r>
            <a:r>
              <a:rPr lang="en-US" dirty="0" err="1"/>
              <a:t>rejoindre</a:t>
            </a:r>
            <a:r>
              <a:rPr lang="en-US" dirty="0"/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99910-77E2-6486-A695-4002A909D1DE}"/>
              </a:ext>
            </a:extLst>
          </p:cNvPr>
          <p:cNvSpPr/>
          <p:nvPr/>
        </p:nvSpPr>
        <p:spPr>
          <a:xfrm>
            <a:off x="9377680" y="2672080"/>
            <a:ext cx="1676400" cy="16408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Code QR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3472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278822B-1A0B-BDF1-6445-125366DB6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2" y="1908991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Image 4" descr="Une image contenant Police, clipart, Graphique, conception&#10;&#10;Description générée automatiquement">
            <a:extLst>
              <a:ext uri="{FF2B5EF4-FFF2-40B4-BE49-F238E27FC236}">
                <a16:creationId xmlns:a16="http://schemas.microsoft.com/office/drawing/2014/main" id="{62D0902F-D45F-D7E9-C8CC-459543B4C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23" y="2712935"/>
            <a:ext cx="2087941" cy="1101389"/>
          </a:xfrm>
          <a:prstGeom prst="rect">
            <a:avLst/>
          </a:prstGeom>
        </p:spPr>
      </p:pic>
      <p:sp>
        <p:nvSpPr>
          <p:cNvPr id="6" name="Sous-titre 3">
            <a:extLst>
              <a:ext uri="{FF2B5EF4-FFF2-40B4-BE49-F238E27FC236}">
                <a16:creationId xmlns:a16="http://schemas.microsoft.com/office/drawing/2014/main" id="{37E02158-E435-F94D-0384-7BAB190D4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084" y="197847"/>
            <a:ext cx="7880320" cy="6912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kern="1200" dirty="0">
                <a:latin typeface="+mn-lt"/>
                <a:ea typeface="+mn-ea"/>
                <a:cs typeface="+mn-cs"/>
              </a:rPr>
              <a:t>Diffusion de </a:t>
            </a:r>
            <a:r>
              <a:rPr lang="en-US" sz="4000" b="1" kern="1200" dirty="0" err="1">
                <a:latin typeface="+mn-lt"/>
                <a:ea typeface="+mn-ea"/>
                <a:cs typeface="+mn-cs"/>
              </a:rPr>
              <a:t>l’information</a:t>
            </a:r>
            <a:endParaRPr lang="en-US" sz="4000" b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A6F07377-BE2E-2928-D55C-8EFF4C547276}"/>
              </a:ext>
            </a:extLst>
          </p:cNvPr>
          <p:cNvSpPr txBox="1">
            <a:spLocks/>
          </p:cNvSpPr>
          <p:nvPr/>
        </p:nvSpPr>
        <p:spPr>
          <a:xfrm>
            <a:off x="3034100" y="1086931"/>
            <a:ext cx="9157900" cy="25346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Communications </a:t>
            </a:r>
            <a:r>
              <a:rPr lang="en-US" sz="3100" dirty="0" err="1">
                <a:solidFill>
                  <a:schemeClr val="tx1"/>
                </a:solidFill>
              </a:rPr>
              <a:t>importantes</a:t>
            </a:r>
            <a:r>
              <a:rPr lang="en-US" sz="3100" dirty="0">
                <a:solidFill>
                  <a:schemeClr val="tx1"/>
                </a:solidFill>
              </a:rPr>
              <a:t> à </a:t>
            </a:r>
            <a:r>
              <a:rPr lang="en-US" sz="3100" dirty="0" err="1">
                <a:solidFill>
                  <a:schemeClr val="tx1"/>
                </a:solidFill>
              </a:rPr>
              <a:t>vous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err="1">
                <a:solidFill>
                  <a:schemeClr val="tx1"/>
                </a:solidFill>
              </a:rPr>
              <a:t>communiquez</a:t>
            </a:r>
            <a:r>
              <a:rPr lang="en-US" sz="3100" dirty="0">
                <a:solidFill>
                  <a:schemeClr val="tx1"/>
                </a:solidFill>
              </a:rPr>
              <a:t>: </a:t>
            </a:r>
            <a:br>
              <a:rPr lang="en-US" sz="3100" b="0" dirty="0">
                <a:solidFill>
                  <a:schemeClr val="tx1"/>
                </a:solidFill>
              </a:rPr>
            </a:br>
            <a:r>
              <a:rPr lang="en-US" sz="3100" b="0" dirty="0">
                <a:solidFill>
                  <a:schemeClr val="tx1"/>
                </a:solidFill>
              </a:rPr>
              <a:t>       - </a:t>
            </a:r>
            <a:r>
              <a:rPr lang="en-US" sz="3100" b="0" dirty="0" err="1">
                <a:solidFill>
                  <a:schemeClr val="tx1"/>
                </a:solidFill>
              </a:rPr>
              <a:t>toujours</a:t>
            </a:r>
            <a:r>
              <a:rPr lang="en-US" sz="3100" b="0" dirty="0">
                <a:solidFill>
                  <a:schemeClr val="tx1"/>
                </a:solidFill>
              </a:rPr>
              <a:t> par </a:t>
            </a:r>
            <a:r>
              <a:rPr lang="en-US" sz="3100" b="0" dirty="0" err="1">
                <a:solidFill>
                  <a:schemeClr val="tx1"/>
                </a:solidFill>
              </a:rPr>
              <a:t>courriel</a:t>
            </a:r>
            <a:r>
              <a:rPr lang="en-US" sz="3100" b="0" dirty="0">
                <a:solidFill>
                  <a:schemeClr val="tx1"/>
                </a:solidFill>
              </a:rPr>
              <a:t>.</a:t>
            </a:r>
          </a:p>
          <a:p>
            <a:endParaRPr lang="en-US" sz="21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Communications </a:t>
            </a:r>
            <a:r>
              <a:rPr lang="en-US" sz="3100" dirty="0" err="1">
                <a:solidFill>
                  <a:schemeClr val="tx1"/>
                </a:solidFill>
              </a:rPr>
              <a:t>informatives</a:t>
            </a:r>
            <a:r>
              <a:rPr lang="en-US" sz="3100" dirty="0">
                <a:solidFill>
                  <a:schemeClr val="tx1"/>
                </a:solidFill>
              </a:rPr>
              <a:t>:</a:t>
            </a:r>
            <a:br>
              <a:rPr lang="en-US" sz="3100" b="0" dirty="0">
                <a:solidFill>
                  <a:schemeClr val="tx1"/>
                </a:solidFill>
              </a:rPr>
            </a:br>
            <a:r>
              <a:rPr lang="en-US" sz="3100" b="0" dirty="0">
                <a:solidFill>
                  <a:schemeClr val="tx1"/>
                </a:solidFill>
              </a:rPr>
              <a:t>       - Via le site internet </a:t>
            </a:r>
            <a:r>
              <a:rPr lang="en-US" sz="3100" b="0" dirty="0" err="1">
                <a:solidFill>
                  <a:schemeClr val="tx1"/>
                </a:solidFill>
              </a:rPr>
              <a:t>ou</a:t>
            </a:r>
            <a:r>
              <a:rPr lang="en-US" sz="3100" b="0" dirty="0">
                <a:solidFill>
                  <a:schemeClr val="tx1"/>
                </a:solidFill>
              </a:rPr>
              <a:t> la page </a:t>
            </a:r>
            <a:r>
              <a:rPr lang="en-US" sz="3100" b="0" dirty="0" err="1">
                <a:solidFill>
                  <a:schemeClr val="tx1"/>
                </a:solidFill>
              </a:rPr>
              <a:t>facebook</a:t>
            </a:r>
            <a:r>
              <a:rPr lang="en-US" sz="3100" b="0" dirty="0">
                <a:solidFill>
                  <a:schemeClr val="tx1"/>
                </a:solidFill>
              </a:rPr>
              <a:t>.</a:t>
            </a:r>
            <a:br>
              <a:rPr lang="en-US" sz="3100" dirty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8E7B87FD-3713-6ADB-8931-BA3D1F09813F}"/>
              </a:ext>
            </a:extLst>
          </p:cNvPr>
          <p:cNvSpPr txBox="1">
            <a:spLocks/>
          </p:cNvSpPr>
          <p:nvPr/>
        </p:nvSpPr>
        <p:spPr>
          <a:xfrm>
            <a:off x="3034100" y="3950879"/>
            <a:ext cx="8383918" cy="27092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solidFill>
                  <a:schemeClr val="tx1"/>
                </a:solidFill>
              </a:rPr>
              <a:t>Veuillez-vous</a:t>
            </a:r>
            <a:r>
              <a:rPr lang="en-US" sz="4800" dirty="0">
                <a:solidFill>
                  <a:schemeClr val="tx1"/>
                </a:solidFill>
              </a:rPr>
              <a:t> assurer 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1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900" b="0" dirty="0" err="1">
                <a:solidFill>
                  <a:schemeClr val="tx1"/>
                </a:solidFill>
              </a:rPr>
              <a:t>D’avoir</a:t>
            </a:r>
            <a:r>
              <a:rPr lang="en-US" sz="2900" b="0" dirty="0">
                <a:solidFill>
                  <a:schemeClr val="tx1"/>
                </a:solidFill>
              </a:rPr>
              <a:t> bien </a:t>
            </a:r>
            <a:r>
              <a:rPr lang="en-US" sz="2900" b="0" dirty="0" err="1">
                <a:solidFill>
                  <a:schemeClr val="tx1"/>
                </a:solidFill>
              </a:rPr>
              <a:t>écrit</a:t>
            </a:r>
            <a:r>
              <a:rPr lang="en-US" sz="2900" b="0" dirty="0">
                <a:solidFill>
                  <a:schemeClr val="tx1"/>
                </a:solidFill>
              </a:rPr>
              <a:t> le nom de </a:t>
            </a:r>
            <a:r>
              <a:rPr lang="en-US" sz="2900" b="0" dirty="0" err="1">
                <a:solidFill>
                  <a:schemeClr val="tx1"/>
                </a:solidFill>
              </a:rPr>
              <a:t>votre</a:t>
            </a:r>
            <a:r>
              <a:rPr lang="en-US" sz="2900" b="0" dirty="0">
                <a:solidFill>
                  <a:schemeClr val="tx1"/>
                </a:solidFill>
              </a:rPr>
              <a:t> enfant dans Uplifter;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900" b="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900" b="0" dirty="0" err="1">
                <a:solidFill>
                  <a:schemeClr val="tx1"/>
                </a:solidFill>
              </a:rPr>
              <a:t>D’avoir</a:t>
            </a:r>
            <a:r>
              <a:rPr lang="en-US" sz="2900" b="0" dirty="0">
                <a:solidFill>
                  <a:schemeClr val="tx1"/>
                </a:solidFill>
              </a:rPr>
              <a:t> bien </a:t>
            </a:r>
            <a:r>
              <a:rPr lang="en-US" sz="2900" b="0" dirty="0" err="1">
                <a:solidFill>
                  <a:schemeClr val="tx1"/>
                </a:solidFill>
              </a:rPr>
              <a:t>indiqué</a:t>
            </a:r>
            <a:r>
              <a:rPr lang="en-US" sz="2900" b="0" dirty="0">
                <a:solidFill>
                  <a:schemeClr val="tx1"/>
                </a:solidFill>
              </a:rPr>
              <a:t> que </a:t>
            </a:r>
            <a:r>
              <a:rPr lang="en-US" sz="2900" b="0" dirty="0" err="1">
                <a:solidFill>
                  <a:schemeClr val="tx1"/>
                </a:solidFill>
              </a:rPr>
              <a:t>vous</a:t>
            </a:r>
            <a:r>
              <a:rPr lang="en-US" sz="2900" b="0" dirty="0">
                <a:solidFill>
                  <a:schemeClr val="tx1"/>
                </a:solidFill>
              </a:rPr>
              <a:t> </a:t>
            </a:r>
            <a:r>
              <a:rPr lang="en-US" sz="2900" b="0" dirty="0" err="1">
                <a:solidFill>
                  <a:schemeClr val="tx1"/>
                </a:solidFill>
              </a:rPr>
              <a:t>désirez</a:t>
            </a:r>
            <a:r>
              <a:rPr lang="en-US" sz="2900" b="0" dirty="0">
                <a:solidFill>
                  <a:schemeClr val="tx1"/>
                </a:solidFill>
              </a:rPr>
              <a:t> </a:t>
            </a:r>
            <a:r>
              <a:rPr lang="en-US" sz="2900" b="0" dirty="0" err="1">
                <a:solidFill>
                  <a:schemeClr val="tx1"/>
                </a:solidFill>
              </a:rPr>
              <a:t>recevoir</a:t>
            </a:r>
            <a:r>
              <a:rPr lang="en-US" sz="2900" b="0" dirty="0">
                <a:solidFill>
                  <a:schemeClr val="tx1"/>
                </a:solidFill>
              </a:rPr>
              <a:t> les </a:t>
            </a:r>
            <a:r>
              <a:rPr lang="en-US" sz="2900" b="0" dirty="0" err="1">
                <a:solidFill>
                  <a:schemeClr val="tx1"/>
                </a:solidFill>
              </a:rPr>
              <a:t>courriels</a:t>
            </a:r>
            <a:r>
              <a:rPr lang="en-US" sz="2900" b="0" dirty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900" b="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900" b="0" dirty="0" err="1">
                <a:solidFill>
                  <a:schemeClr val="tx1"/>
                </a:solidFill>
              </a:rPr>
              <a:t>D’ajouter</a:t>
            </a:r>
            <a:r>
              <a:rPr lang="en-US" sz="2900" b="0" dirty="0">
                <a:solidFill>
                  <a:schemeClr val="tx1"/>
                </a:solidFill>
              </a:rPr>
              <a:t> les deux parents.</a:t>
            </a:r>
          </a:p>
          <a:p>
            <a:endParaRPr lang="en-US" sz="2900" b="0" dirty="0">
              <a:solidFill>
                <a:schemeClr val="tx1"/>
              </a:solidFill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4B5F2A9-DC31-AD1D-7873-BF55E027B708}"/>
              </a:ext>
            </a:extLst>
          </p:cNvPr>
          <p:cNvCxnSpPr/>
          <p:nvPr/>
        </p:nvCxnSpPr>
        <p:spPr>
          <a:xfrm>
            <a:off x="3200400" y="3560323"/>
            <a:ext cx="8638162" cy="0"/>
          </a:xfrm>
          <a:prstGeom prst="line">
            <a:avLst/>
          </a:prstGeom>
          <a:ln w="57150" cap="rnd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57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F699F9F-CCE5-CB6A-3BA6-328EBCDBB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3046" y="1900578"/>
            <a:ext cx="9105434" cy="455182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+mn-lt"/>
              </a:rPr>
              <a:t>Présence</a:t>
            </a:r>
            <a:r>
              <a:rPr lang="fr-FR" sz="4000" b="0" dirty="0">
                <a:solidFill>
                  <a:schemeClr val="bg1"/>
                </a:solidFill>
                <a:latin typeface="+mn-lt"/>
              </a:rPr>
              <a:t> : </a:t>
            </a:r>
            <a:br>
              <a:rPr lang="fr-FR" sz="2400" b="0" dirty="0">
                <a:latin typeface="+mn-lt"/>
              </a:rPr>
            </a:br>
            <a:br>
              <a:rPr lang="fr-FR" sz="2400" b="0" dirty="0">
                <a:latin typeface="+mn-lt"/>
              </a:rPr>
            </a:br>
            <a:r>
              <a:rPr lang="fr-FR" sz="2400" b="0" dirty="0">
                <a:latin typeface="+mn-lt"/>
              </a:rPr>
              <a:t>                        ✓ Arriver au moins 15 minutes d’avance afin de </a:t>
            </a:r>
            <a:br>
              <a:rPr lang="fr-FR" sz="2400" b="0" dirty="0">
                <a:latin typeface="+mn-lt"/>
              </a:rPr>
            </a:br>
            <a:r>
              <a:rPr lang="fr-FR" sz="2400" b="0" dirty="0">
                <a:latin typeface="+mn-lt"/>
              </a:rPr>
              <a:t>                             préparer votre enfant sans stress;</a:t>
            </a:r>
            <a:br>
              <a:rPr lang="fr-FR" sz="2400" b="0" dirty="0">
                <a:latin typeface="+mn-lt"/>
              </a:rPr>
            </a:br>
            <a:br>
              <a:rPr lang="fr-FR" sz="2400" b="0" dirty="0">
                <a:latin typeface="+mn-lt"/>
              </a:rPr>
            </a:br>
            <a:r>
              <a:rPr lang="fr-FR" sz="2400" b="0" dirty="0">
                <a:latin typeface="+mn-lt"/>
              </a:rPr>
              <a:t>                       ✓ Envoyer l’enfant aux toilettes avant le début du cours;</a:t>
            </a:r>
            <a:br>
              <a:rPr lang="fr-FR" sz="2400" b="0" dirty="0">
                <a:latin typeface="+mn-lt"/>
              </a:rPr>
            </a:br>
            <a:br>
              <a:rPr lang="fr-FR" sz="2400" b="0" dirty="0">
                <a:latin typeface="+mn-lt"/>
              </a:rPr>
            </a:br>
            <a:r>
              <a:rPr lang="fr-FR" sz="2400" b="0" dirty="0">
                <a:latin typeface="+mn-lt"/>
              </a:rPr>
              <a:t>                       ✓ Nous demandons qu’au moins un parent soit présent                       </a:t>
            </a:r>
            <a:br>
              <a:rPr lang="fr-FR" sz="2400" b="0" dirty="0">
                <a:latin typeface="+mn-lt"/>
              </a:rPr>
            </a:br>
            <a:r>
              <a:rPr lang="fr-FR" sz="2400" b="0" dirty="0">
                <a:latin typeface="+mn-lt"/>
              </a:rPr>
              <a:t>                            en tout temps durant le cours pour :</a:t>
            </a:r>
            <a:br>
              <a:rPr lang="fr-FR" sz="2400" b="0" dirty="0">
                <a:latin typeface="+mn-lt"/>
              </a:rPr>
            </a:br>
            <a:br>
              <a:rPr lang="fr-FR" sz="2400" b="0" dirty="0">
                <a:latin typeface="+mn-lt"/>
              </a:rPr>
            </a:br>
            <a:r>
              <a:rPr lang="fr-FR" sz="2400" b="0" dirty="0">
                <a:latin typeface="+mn-lt"/>
              </a:rPr>
              <a:t>                                        • Envie d’aller aux toilettes </a:t>
            </a:r>
            <a:br>
              <a:rPr lang="fr-FR" sz="2400" b="0" dirty="0">
                <a:latin typeface="+mn-lt"/>
              </a:rPr>
            </a:br>
            <a:r>
              <a:rPr lang="fr-FR" sz="2400" b="0" dirty="0">
                <a:latin typeface="+mn-lt"/>
              </a:rPr>
              <a:t>                                        • Blessure </a:t>
            </a:r>
            <a:endParaRPr lang="fr-CA" sz="2400" b="0" dirty="0">
              <a:latin typeface="+mn-lt"/>
            </a:endParaRPr>
          </a:p>
        </p:txBody>
      </p:sp>
      <p:pic>
        <p:nvPicPr>
          <p:cNvPr id="5" name="Image 4" descr="Une image contenant Police, clipart, Graphique, conception&#10;&#10;Description générée automatiquement">
            <a:extLst>
              <a:ext uri="{FF2B5EF4-FFF2-40B4-BE49-F238E27FC236}">
                <a16:creationId xmlns:a16="http://schemas.microsoft.com/office/drawing/2014/main" id="{62D0902F-D45F-D7E9-C8CC-459543B4C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2" y="196831"/>
            <a:ext cx="2854180" cy="1502347"/>
          </a:xfrm>
          <a:prstGeom prst="rect">
            <a:avLst/>
          </a:prstGeom>
        </p:spPr>
      </p:pic>
      <p:sp>
        <p:nvSpPr>
          <p:cNvPr id="7" name="Sous-titre 4">
            <a:extLst>
              <a:ext uri="{FF2B5EF4-FFF2-40B4-BE49-F238E27FC236}">
                <a16:creationId xmlns:a16="http://schemas.microsoft.com/office/drawing/2014/main" id="{981DDD8C-33E6-B773-F777-8DBA383662D6}"/>
              </a:ext>
            </a:extLst>
          </p:cNvPr>
          <p:cNvSpPr txBox="1">
            <a:spLocks/>
          </p:cNvSpPr>
          <p:nvPr/>
        </p:nvSpPr>
        <p:spPr>
          <a:xfrm>
            <a:off x="3760236" y="366503"/>
            <a:ext cx="4671528" cy="824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spc="3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Rôle des parents</a:t>
            </a:r>
            <a:endParaRPr lang="fr-CA" sz="4000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9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3B766FF-F649-4E20-6679-1A6AD723E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ÉQUIPEMENTS OBLIGATOIRES</a:t>
            </a:r>
          </a:p>
        </p:txBody>
      </p:sp>
      <p:sp>
        <p:nvSpPr>
          <p:cNvPr id="4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FF10BA-B5B4-C86D-3365-1D360CA42C4E}"/>
              </a:ext>
            </a:extLst>
          </p:cNvPr>
          <p:cNvSpPr txBox="1"/>
          <p:nvPr/>
        </p:nvSpPr>
        <p:spPr>
          <a:xfrm>
            <a:off x="640080" y="2706624"/>
            <a:ext cx="4130703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• Casque de HOCKEY </a:t>
            </a:r>
            <a:r>
              <a:rPr lang="fr-CA" sz="2200" b="1" dirty="0"/>
              <a:t>ou</a:t>
            </a:r>
            <a:r>
              <a:rPr lang="en-US" sz="2200" b="1" dirty="0"/>
              <a:t> de </a:t>
            </a:r>
            <a:r>
              <a:rPr lang="en-US" sz="2200" b="1" dirty="0" err="1"/>
              <a:t>patinage</a:t>
            </a:r>
            <a:r>
              <a:rPr lang="en-US" sz="2200" b="1" dirty="0"/>
              <a:t>, </a:t>
            </a:r>
            <a:r>
              <a:rPr lang="en-US" sz="2200" b="1" dirty="0" err="1"/>
              <a:t>homologué</a:t>
            </a:r>
            <a:r>
              <a:rPr lang="en-US" sz="2200" b="1" dirty="0"/>
              <a:t> CSA, avec </a:t>
            </a:r>
            <a:r>
              <a:rPr lang="en-US" sz="2200" b="1" dirty="0" err="1"/>
              <a:t>sangle</a:t>
            </a:r>
            <a:r>
              <a:rPr lang="en-US" sz="2200" b="1" dirty="0"/>
              <a:t> et </a:t>
            </a:r>
            <a:r>
              <a:rPr lang="en-US" sz="2200" b="1" dirty="0" err="1"/>
              <a:t>correctement</a:t>
            </a:r>
            <a:r>
              <a:rPr lang="en-US" sz="2200" b="1" dirty="0"/>
              <a:t> </a:t>
            </a:r>
            <a:r>
              <a:rPr lang="en-US" sz="2200" b="1" dirty="0" err="1"/>
              <a:t>ajusté</a:t>
            </a:r>
            <a:r>
              <a:rPr lang="en-US" sz="2200" b="1" dirty="0"/>
              <a:t>. (Grille </a:t>
            </a:r>
            <a:r>
              <a:rPr lang="en-US" sz="2200" b="1" dirty="0" err="1"/>
              <a:t>optionnelle</a:t>
            </a:r>
            <a:r>
              <a:rPr lang="en-US" sz="2200" b="1" dirty="0"/>
              <a:t>)</a:t>
            </a:r>
          </a:p>
        </p:txBody>
      </p:sp>
      <p:pic>
        <p:nvPicPr>
          <p:cNvPr id="25" name="Image 24" descr="Une image contenant texte, casque, Casques&#10;&#10;Description générée automatiquement">
            <a:extLst>
              <a:ext uri="{FF2B5EF4-FFF2-40B4-BE49-F238E27FC236}">
                <a16:creationId xmlns:a16="http://schemas.microsoft.com/office/drawing/2014/main" id="{6FAA1228-890D-95CF-EFCC-6243FD42D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95" y="183854"/>
            <a:ext cx="5361588" cy="5541693"/>
          </a:xfrm>
          <a:prstGeom prst="rect">
            <a:avLst/>
          </a:prstGeom>
        </p:spPr>
      </p:pic>
      <p:pic>
        <p:nvPicPr>
          <p:cNvPr id="7" name="Image 6" descr="Une image contenant Police, clipart, Graphique, conception&#10;&#10;Description générée automatiquement">
            <a:extLst>
              <a:ext uri="{FF2B5EF4-FFF2-40B4-BE49-F238E27FC236}">
                <a16:creationId xmlns:a16="http://schemas.microsoft.com/office/drawing/2014/main" id="{0F5EDCD4-40B9-62F0-94B0-3E1539739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412" y="5870877"/>
            <a:ext cx="1837423" cy="969241"/>
          </a:xfrm>
          <a:prstGeom prst="rect">
            <a:avLst/>
          </a:prstGeom>
        </p:spPr>
      </p:pic>
      <p:sp>
        <p:nvSpPr>
          <p:cNvPr id="2" name="Croix 1">
            <a:extLst>
              <a:ext uri="{FF2B5EF4-FFF2-40B4-BE49-F238E27FC236}">
                <a16:creationId xmlns:a16="http://schemas.microsoft.com/office/drawing/2014/main" id="{B1A1B239-5321-E634-0396-8F1D41967C9B}"/>
              </a:ext>
            </a:extLst>
          </p:cNvPr>
          <p:cNvSpPr/>
          <p:nvPr/>
        </p:nvSpPr>
        <p:spPr>
          <a:xfrm rot="2563242">
            <a:off x="6235227" y="3997448"/>
            <a:ext cx="1599035" cy="1607459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C00000"/>
              </a:solidFill>
            </a:endParaRPr>
          </a:p>
        </p:txBody>
      </p:sp>
      <p:sp>
        <p:nvSpPr>
          <p:cNvPr id="4" name="Croix 3">
            <a:extLst>
              <a:ext uri="{FF2B5EF4-FFF2-40B4-BE49-F238E27FC236}">
                <a16:creationId xmlns:a16="http://schemas.microsoft.com/office/drawing/2014/main" id="{E575B574-C88A-8D13-54F1-3BB2CC4447BB}"/>
              </a:ext>
            </a:extLst>
          </p:cNvPr>
          <p:cNvSpPr/>
          <p:nvPr/>
        </p:nvSpPr>
        <p:spPr>
          <a:xfrm rot="2563242">
            <a:off x="8043848" y="3933751"/>
            <a:ext cx="1599035" cy="1607459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C00000"/>
              </a:solidFill>
            </a:endParaRPr>
          </a:p>
        </p:txBody>
      </p:sp>
      <p:sp>
        <p:nvSpPr>
          <p:cNvPr id="5" name="Croix 4">
            <a:extLst>
              <a:ext uri="{FF2B5EF4-FFF2-40B4-BE49-F238E27FC236}">
                <a16:creationId xmlns:a16="http://schemas.microsoft.com/office/drawing/2014/main" id="{92B033C6-6715-036F-CE44-BF2632FF7186}"/>
              </a:ext>
            </a:extLst>
          </p:cNvPr>
          <p:cNvSpPr/>
          <p:nvPr/>
        </p:nvSpPr>
        <p:spPr>
          <a:xfrm rot="2563242">
            <a:off x="9716642" y="4093680"/>
            <a:ext cx="1599035" cy="1607459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C00000"/>
              </a:solidFill>
            </a:endParaRPr>
          </a:p>
        </p:txBody>
      </p:sp>
      <p:pic>
        <p:nvPicPr>
          <p:cNvPr id="11" name="Image 10" descr="Une image contenant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39EEA1F1-5C13-E3CC-5579-E002AA03B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191" y="1996798"/>
            <a:ext cx="709826" cy="7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6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3B766FF-F649-4E20-6679-1A6AD723E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ÉQUIPEMENTS OBLIGATOIRES</a:t>
            </a:r>
          </a:p>
        </p:txBody>
      </p:sp>
      <p:sp>
        <p:nvSpPr>
          <p:cNvPr id="4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olice, clipart, Graphique, conception&#10;&#10;Description générée automatiquement">
            <a:extLst>
              <a:ext uri="{FF2B5EF4-FFF2-40B4-BE49-F238E27FC236}">
                <a16:creationId xmlns:a16="http://schemas.microsoft.com/office/drawing/2014/main" id="{0F5EDCD4-40B9-62F0-94B0-3E1539739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504" y="5611622"/>
            <a:ext cx="2094097" cy="11046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11AA681-4392-3108-8CB2-6D86DA80578B}"/>
              </a:ext>
            </a:extLst>
          </p:cNvPr>
          <p:cNvSpPr txBox="1"/>
          <p:nvPr/>
        </p:nvSpPr>
        <p:spPr>
          <a:xfrm>
            <a:off x="577278" y="2837408"/>
            <a:ext cx="46069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5"/>
                </a:solidFill>
              </a:rPr>
              <a:t>• Patin avec lacets;</a:t>
            </a:r>
          </a:p>
          <a:p>
            <a:r>
              <a:rPr lang="fr-FR" sz="2400" b="1" dirty="0">
                <a:solidFill>
                  <a:schemeClr val="accent5"/>
                </a:solidFill>
              </a:rPr>
              <a:t>• De la bonne taille;</a:t>
            </a:r>
          </a:p>
          <a:p>
            <a:r>
              <a:rPr lang="fr-FR" sz="2400" b="1" dirty="0">
                <a:solidFill>
                  <a:schemeClr val="accent5"/>
                </a:solidFill>
              </a:rPr>
              <a:t>• Aiguisés ;</a:t>
            </a:r>
          </a:p>
          <a:p>
            <a:r>
              <a:rPr lang="fr-FR" sz="2400" b="1" dirty="0">
                <a:solidFill>
                  <a:schemeClr val="accent5"/>
                </a:solidFill>
              </a:rPr>
              <a:t>• Attachés adéquatement;</a:t>
            </a:r>
          </a:p>
          <a:p>
            <a:r>
              <a:rPr lang="fr-FR" sz="2400" b="1" dirty="0">
                <a:solidFill>
                  <a:schemeClr val="accent5"/>
                </a:solidFill>
              </a:rPr>
              <a:t>• Non cassée.</a:t>
            </a:r>
          </a:p>
          <a:p>
            <a:endParaRPr lang="fr-CA" sz="2400" b="1" dirty="0">
              <a:solidFill>
                <a:schemeClr val="accent5"/>
              </a:solidFill>
            </a:endParaRPr>
          </a:p>
        </p:txBody>
      </p:sp>
      <p:pic>
        <p:nvPicPr>
          <p:cNvPr id="5" name="Image 4" descr="Une image contenant chaussures, chaussure, Faire du patin à glace, sport&#10;&#10;Description générée automatiquement">
            <a:extLst>
              <a:ext uri="{FF2B5EF4-FFF2-40B4-BE49-F238E27FC236}">
                <a16:creationId xmlns:a16="http://schemas.microsoft.com/office/drawing/2014/main" id="{E2904CE3-5364-45EA-C578-38E979A19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08" y="540210"/>
            <a:ext cx="6209307" cy="4978360"/>
          </a:xfrm>
          <a:prstGeom prst="rect">
            <a:avLst/>
          </a:prstGeom>
        </p:spPr>
      </p:pic>
      <p:pic>
        <p:nvPicPr>
          <p:cNvPr id="11" name="Image 10" descr="Une image contenant dessin, illustration, conception&#10;&#10;Description générée automatiquement">
            <a:extLst>
              <a:ext uri="{FF2B5EF4-FFF2-40B4-BE49-F238E27FC236}">
                <a16:creationId xmlns:a16="http://schemas.microsoft.com/office/drawing/2014/main" id="{D298DB19-0843-11F5-9127-BC6A069ED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63" y="4508325"/>
            <a:ext cx="2842009" cy="2020491"/>
          </a:xfrm>
          <a:prstGeom prst="rect">
            <a:avLst/>
          </a:prstGeom>
        </p:spPr>
      </p:pic>
      <p:pic>
        <p:nvPicPr>
          <p:cNvPr id="13" name="Image 12" descr="Une image contenant sport, Patin à glace, Faire du patin à glace, faire du skateboard&#10;&#10;Description générée automatiquement">
            <a:extLst>
              <a:ext uri="{FF2B5EF4-FFF2-40B4-BE49-F238E27FC236}">
                <a16:creationId xmlns:a16="http://schemas.microsoft.com/office/drawing/2014/main" id="{72F5DDEA-0E22-404A-E11E-6E469395E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93" y="1075826"/>
            <a:ext cx="923925" cy="12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0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3B766FF-F649-4E20-6679-1A6AD723E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278" y="877360"/>
            <a:ext cx="5055037" cy="13720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BOUTIQUE POUR L’ACHAT DE BONS PATINS:</a:t>
            </a:r>
          </a:p>
        </p:txBody>
      </p:sp>
      <p:sp>
        <p:nvSpPr>
          <p:cNvPr id="4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olice, clipart, Graphique, conception&#10;&#10;Description générée automatiquement">
            <a:extLst>
              <a:ext uri="{FF2B5EF4-FFF2-40B4-BE49-F238E27FC236}">
                <a16:creationId xmlns:a16="http://schemas.microsoft.com/office/drawing/2014/main" id="{0F5EDCD4-40B9-62F0-94B0-3E1539739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504" y="5611622"/>
            <a:ext cx="2094097" cy="11046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11AA681-4392-3108-8CB2-6D86DA80578B}"/>
              </a:ext>
            </a:extLst>
          </p:cNvPr>
          <p:cNvSpPr txBox="1"/>
          <p:nvPr/>
        </p:nvSpPr>
        <p:spPr>
          <a:xfrm>
            <a:off x="598801" y="3429000"/>
            <a:ext cx="73118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5"/>
                </a:solidFill>
              </a:rPr>
              <a:t>Boutique Aiguisage Pro-Formance  à Boisbriand;</a:t>
            </a:r>
          </a:p>
          <a:p>
            <a:endParaRPr lang="fr-FR" sz="2400" b="1" dirty="0">
              <a:solidFill>
                <a:schemeClr val="accent5"/>
              </a:solidFill>
            </a:endParaRPr>
          </a:p>
          <a:p>
            <a:endParaRPr lang="fr-FR" sz="2400" b="1" dirty="0">
              <a:solidFill>
                <a:schemeClr val="accent5"/>
              </a:solidFill>
            </a:endParaRPr>
          </a:p>
          <a:p>
            <a:r>
              <a:rPr lang="fr-FR" sz="2400" b="1" dirty="0">
                <a:solidFill>
                  <a:schemeClr val="accent5"/>
                </a:solidFill>
              </a:rPr>
              <a:t>Boutique Patinage Plus à Laval;</a:t>
            </a:r>
          </a:p>
          <a:p>
            <a:endParaRPr lang="fr-FR" sz="2400" b="1" dirty="0">
              <a:solidFill>
                <a:schemeClr val="accent5"/>
              </a:solidFill>
            </a:endParaRPr>
          </a:p>
          <a:p>
            <a:endParaRPr lang="fr-FR" sz="2400" b="1" dirty="0">
              <a:solidFill>
                <a:schemeClr val="accent5"/>
              </a:solidFill>
            </a:endParaRPr>
          </a:p>
          <a:p>
            <a:endParaRPr lang="fr-CA" sz="2400" b="1" dirty="0">
              <a:solidFill>
                <a:schemeClr val="accent5"/>
              </a:solidFill>
            </a:endParaRPr>
          </a:p>
        </p:txBody>
      </p:sp>
      <p:pic>
        <p:nvPicPr>
          <p:cNvPr id="6" name="Image 5" descr="Une image contenant clipart, Animation, Dessin animé, illustration&#10;&#10;Description générée automatiquement">
            <a:extLst>
              <a:ext uri="{FF2B5EF4-FFF2-40B4-BE49-F238E27FC236}">
                <a16:creationId xmlns:a16="http://schemas.microsoft.com/office/drawing/2014/main" id="{E2ED02B6-197D-E892-D709-36A545797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391" y="4314337"/>
            <a:ext cx="2283243" cy="1243552"/>
          </a:xfrm>
          <a:prstGeom prst="rect">
            <a:avLst/>
          </a:prstGeom>
        </p:spPr>
      </p:pic>
      <p:pic>
        <p:nvPicPr>
          <p:cNvPr id="12" name="Image 11" descr="Une image contenant texte, graphisme, Graphique, logo&#10;&#10;Description générée automatiquement">
            <a:extLst>
              <a:ext uri="{FF2B5EF4-FFF2-40B4-BE49-F238E27FC236}">
                <a16:creationId xmlns:a16="http://schemas.microsoft.com/office/drawing/2014/main" id="{8665C85F-E9B6-1DE9-3DF8-DA2C8F99D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655" y="2675443"/>
            <a:ext cx="2644469" cy="15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3B766FF-F649-4E20-6679-1A6AD723E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582" y="481977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ÉQUIPEMENTS OBLIGATOIRES</a:t>
            </a:r>
          </a:p>
        </p:txBody>
      </p:sp>
      <p:sp>
        <p:nvSpPr>
          <p:cNvPr id="4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olice, clipart, Graphique, conception&#10;&#10;Description générée automatiquement">
            <a:extLst>
              <a:ext uri="{FF2B5EF4-FFF2-40B4-BE49-F238E27FC236}">
                <a16:creationId xmlns:a16="http://schemas.microsoft.com/office/drawing/2014/main" id="{0F5EDCD4-40B9-62F0-94B0-3E1539739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504" y="5611622"/>
            <a:ext cx="2094097" cy="11046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11AA681-4392-3108-8CB2-6D86DA80578B}"/>
              </a:ext>
            </a:extLst>
          </p:cNvPr>
          <p:cNvSpPr txBox="1"/>
          <p:nvPr/>
        </p:nvSpPr>
        <p:spPr>
          <a:xfrm>
            <a:off x="563621" y="2837408"/>
            <a:ext cx="57524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• Protège-lames RIGIDES *IMPORTANT*  </a:t>
            </a:r>
          </a:p>
          <a:p>
            <a:r>
              <a:rPr lang="fr-FR" sz="2400" b="1" dirty="0"/>
              <a:t>    pour marcher </a:t>
            </a:r>
            <a:r>
              <a:rPr lang="fr-FR" b="1" dirty="0"/>
              <a:t>( surtout cette année  </a:t>
            </a:r>
          </a:p>
          <a:p>
            <a:r>
              <a:rPr lang="fr-FR" b="1" dirty="0"/>
              <a:t>    avec la construction); </a:t>
            </a:r>
          </a:p>
          <a:p>
            <a:r>
              <a:rPr lang="fr-FR" sz="2400" b="1" dirty="0"/>
              <a:t>• Couvre-lames souples pour faire  </a:t>
            </a:r>
          </a:p>
          <a:p>
            <a:r>
              <a:rPr lang="fr-FR" sz="2400" b="1" dirty="0"/>
              <a:t>    sécher.</a:t>
            </a:r>
            <a:endParaRPr lang="fr-CA" sz="2400" b="1" dirty="0">
              <a:solidFill>
                <a:schemeClr val="accent5"/>
              </a:solidFill>
            </a:endParaRPr>
          </a:p>
          <a:p>
            <a:r>
              <a:rPr lang="fr-FR" sz="2400" b="1" dirty="0"/>
              <a:t>•</a:t>
            </a:r>
            <a:r>
              <a:rPr lang="fr-CA" sz="2400" b="1" dirty="0">
                <a:solidFill>
                  <a:schemeClr val="accent5"/>
                </a:solidFill>
              </a:rPr>
              <a:t>  </a:t>
            </a:r>
            <a:r>
              <a:rPr lang="fr-FR" sz="2400" b="1" dirty="0"/>
              <a:t>Serviette pour essuyer la lame après   </a:t>
            </a:r>
          </a:p>
          <a:p>
            <a:r>
              <a:rPr lang="fr-FR" sz="2400" b="1" dirty="0"/>
              <a:t>    CHAQUE cours; </a:t>
            </a:r>
          </a:p>
        </p:txBody>
      </p:sp>
      <p:pic>
        <p:nvPicPr>
          <p:cNvPr id="6" name="Image 5" descr="Une image contenant chaussures, Faire du patin à glace, hockey, chaussure de sport&#10;&#10;Description générée automatiquement">
            <a:extLst>
              <a:ext uri="{FF2B5EF4-FFF2-40B4-BE49-F238E27FC236}">
                <a16:creationId xmlns:a16="http://schemas.microsoft.com/office/drawing/2014/main" id="{0A0D7264-ED31-E550-4577-B39EBA05B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8" y="469038"/>
            <a:ext cx="1736750" cy="1796019"/>
          </a:xfrm>
          <a:prstGeom prst="rect">
            <a:avLst/>
          </a:prstGeom>
        </p:spPr>
      </p:pic>
      <p:pic>
        <p:nvPicPr>
          <p:cNvPr id="8" name="Image 7" descr="Une image contenant fer, personne, tenue, intérieur&#10;&#10;Description générée automatiquement">
            <a:extLst>
              <a:ext uri="{FF2B5EF4-FFF2-40B4-BE49-F238E27FC236}">
                <a16:creationId xmlns:a16="http://schemas.microsoft.com/office/drawing/2014/main" id="{BE4A8B8C-D532-7686-097C-0CEB9E6C9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57" y="5049189"/>
            <a:ext cx="2228703" cy="1667070"/>
          </a:xfrm>
          <a:prstGeom prst="rect">
            <a:avLst/>
          </a:prstGeom>
        </p:spPr>
      </p:pic>
      <p:pic>
        <p:nvPicPr>
          <p:cNvPr id="10" name="Image 9" descr="Une image contenant outil, orange&#10;&#10;Description générée automatiquement">
            <a:extLst>
              <a:ext uri="{FF2B5EF4-FFF2-40B4-BE49-F238E27FC236}">
                <a16:creationId xmlns:a16="http://schemas.microsoft.com/office/drawing/2014/main" id="{22935223-B66D-11A9-104F-53519DC92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74" y="425974"/>
            <a:ext cx="2143124" cy="2143124"/>
          </a:xfrm>
          <a:prstGeom prst="rect">
            <a:avLst/>
          </a:prstGeom>
        </p:spPr>
      </p:pic>
      <p:pic>
        <p:nvPicPr>
          <p:cNvPr id="14" name="Image 13" descr="Une image contenant Faire du patin à glace, hockey, faire du skateboard&#10;&#10;Description générée automatiquement">
            <a:extLst>
              <a:ext uri="{FF2B5EF4-FFF2-40B4-BE49-F238E27FC236}">
                <a16:creationId xmlns:a16="http://schemas.microsoft.com/office/drawing/2014/main" id="{1F2A2E8C-8C0C-2C3F-A49D-DE9DCE2245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798" y="590053"/>
            <a:ext cx="2221522" cy="21152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Image 15" descr="Une image contenant faire du skateboard, Faire du patin à glace, équipement sportif, Patins à roulettes&#10;&#10;Description générée automatiquement">
            <a:extLst>
              <a:ext uri="{FF2B5EF4-FFF2-40B4-BE49-F238E27FC236}">
                <a16:creationId xmlns:a16="http://schemas.microsoft.com/office/drawing/2014/main" id="{5BBF2F7C-B5CE-7B53-4EB0-EFD25C05D5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92" y="3446620"/>
            <a:ext cx="2143125" cy="214312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C2E84CC-7A45-9A49-0E48-4967A206BB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165" y="3578998"/>
            <a:ext cx="1751327" cy="17513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1F729E-30FE-A5BA-3C6C-C822ACB20B54}"/>
              </a:ext>
            </a:extLst>
          </p:cNvPr>
          <p:cNvSpPr/>
          <p:nvPr/>
        </p:nvSpPr>
        <p:spPr>
          <a:xfrm>
            <a:off x="6804779" y="469038"/>
            <a:ext cx="5107553" cy="51425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424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3B766FF-F649-4E20-6679-1A6AD723E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ÉQUIPEMENTS RECOMMANDÉS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11AA681-4392-3108-8CB2-6D86DA80578B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/>
              <a:t>Habillement</a:t>
            </a:r>
            <a:r>
              <a:rPr lang="en-US" sz="2800" b="1" dirty="0"/>
              <a:t> de </a:t>
            </a:r>
            <a:r>
              <a:rPr lang="en-US" sz="2800" b="1" dirty="0" err="1"/>
              <a:t>votre</a:t>
            </a:r>
            <a:r>
              <a:rPr lang="en-US" sz="2800" b="1" dirty="0"/>
              <a:t> enfant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• Petits </a:t>
            </a:r>
            <a:r>
              <a:rPr lang="en-US" sz="2200" dirty="0" err="1"/>
              <a:t>gants</a:t>
            </a:r>
            <a:r>
              <a:rPr lang="en-US" sz="2200" dirty="0"/>
              <a:t>  </a:t>
            </a:r>
            <a:r>
              <a:rPr lang="en-US" sz="2200" dirty="0" err="1"/>
              <a:t>ou</a:t>
            </a:r>
            <a:r>
              <a:rPr lang="en-US" sz="2200" dirty="0"/>
              <a:t> </a:t>
            </a:r>
            <a:r>
              <a:rPr lang="en-US" sz="2200" dirty="0" err="1"/>
              <a:t>mitaines</a:t>
            </a:r>
            <a:r>
              <a:rPr lang="en-US" sz="2200" dirty="0"/>
              <a:t> (</a:t>
            </a:r>
            <a:r>
              <a:rPr lang="en-US" sz="2200" dirty="0" err="1"/>
              <a:t>paire</a:t>
            </a:r>
            <a:r>
              <a:rPr lang="en-US" sz="2200" dirty="0"/>
              <a:t> de rechange </a:t>
            </a:r>
            <a:r>
              <a:rPr lang="en-US" sz="2200" dirty="0" err="1"/>
              <a:t>si</a:t>
            </a:r>
            <a:r>
              <a:rPr lang="en-US" sz="2200" dirty="0"/>
              <a:t> possible);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• </a:t>
            </a:r>
            <a:r>
              <a:rPr lang="en-US" sz="2200" dirty="0" err="1"/>
              <a:t>Habillement</a:t>
            </a:r>
            <a:r>
              <a:rPr lang="en-US" sz="2200" dirty="0"/>
              <a:t> </a:t>
            </a:r>
            <a:r>
              <a:rPr lang="en-US" sz="2200" dirty="0" err="1"/>
              <a:t>assez</a:t>
            </a:r>
            <a:r>
              <a:rPr lang="en-US" sz="2200" dirty="0"/>
              <a:t> </a:t>
            </a:r>
            <a:r>
              <a:rPr lang="en-US" sz="2200" dirty="0" err="1"/>
              <a:t>chaud</a:t>
            </a:r>
            <a:r>
              <a:rPr lang="en-US" sz="2200" dirty="0"/>
              <a:t> et comfortable (pas de manteau </a:t>
            </a:r>
            <a:r>
              <a:rPr lang="en-US" sz="2200" dirty="0" err="1"/>
              <a:t>d’hiver</a:t>
            </a:r>
            <a:r>
              <a:rPr lang="en-US" sz="2200" dirty="0"/>
              <a:t>);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• Les jeans </a:t>
            </a:r>
            <a:r>
              <a:rPr lang="en-US" sz="2200" dirty="0" err="1"/>
              <a:t>sont</a:t>
            </a:r>
            <a:r>
              <a:rPr lang="en-US" sz="2200" dirty="0"/>
              <a:t> </a:t>
            </a:r>
            <a:r>
              <a:rPr lang="en-US" sz="2200" dirty="0" err="1"/>
              <a:t>interdits</a:t>
            </a:r>
            <a:r>
              <a:rPr lang="en-US" sz="2200" dirty="0"/>
              <a:t>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• </a:t>
            </a:r>
            <a:r>
              <a:rPr lang="en-US" sz="2200" dirty="0" err="1"/>
              <a:t>Cheveux</a:t>
            </a:r>
            <a:r>
              <a:rPr lang="en-US" sz="2200" dirty="0"/>
              <a:t> attachés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fr-CA" sz="2200" dirty="0"/>
              <a:t>couette</a:t>
            </a:r>
            <a:r>
              <a:rPr lang="en-US" sz="2200" dirty="0"/>
              <a:t> </a:t>
            </a:r>
            <a:r>
              <a:rPr lang="en-US" sz="2200" dirty="0" err="1"/>
              <a:t>basse</a:t>
            </a:r>
            <a:r>
              <a:rPr lang="en-US" sz="2200" dirty="0"/>
              <a:t> et </a:t>
            </a:r>
            <a:r>
              <a:rPr lang="en-US" sz="2200" dirty="0" err="1"/>
              <a:t>toupet</a:t>
            </a:r>
            <a:r>
              <a:rPr lang="en-US" sz="2200" dirty="0"/>
              <a:t> qui ne </a:t>
            </a:r>
            <a:r>
              <a:rPr lang="en-US" sz="2200" dirty="0" err="1"/>
              <a:t>bloquent</a:t>
            </a:r>
            <a:r>
              <a:rPr lang="en-US" sz="2200" dirty="0"/>
              <a:t> pas la </a:t>
            </a:r>
            <a:r>
              <a:rPr lang="en-US" sz="2200" dirty="0" err="1"/>
              <a:t>vue</a:t>
            </a:r>
            <a:r>
              <a:rPr lang="en-US" sz="2200" dirty="0"/>
              <a:t>.</a:t>
            </a:r>
            <a:endParaRPr lang="en-US" sz="2200" b="1" dirty="0"/>
          </a:p>
        </p:txBody>
      </p:sp>
      <p:pic>
        <p:nvPicPr>
          <p:cNvPr id="4" name="Image 3" descr="Une image contenant Police, clipart, Graphique, conception&#10;&#10;Description générée automatiquement">
            <a:extLst>
              <a:ext uri="{FF2B5EF4-FFF2-40B4-BE49-F238E27FC236}">
                <a16:creationId xmlns:a16="http://schemas.microsoft.com/office/drawing/2014/main" id="{D2F159C3-2994-B96F-61AF-2544E1D1A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504" y="5611622"/>
            <a:ext cx="2094097" cy="11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316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2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1F1F1F"/>
      </a:accent1>
      <a:accent2>
        <a:srgbClr val="EAB200"/>
      </a:accent2>
      <a:accent3>
        <a:srgbClr val="F2F2F2"/>
      </a:accent3>
      <a:accent4>
        <a:srgbClr val="A5A5A5"/>
      </a:accent4>
      <a:accent5>
        <a:srgbClr val="1F1F1F"/>
      </a:accent5>
      <a:accent6>
        <a:srgbClr val="FFD759"/>
      </a:accent6>
      <a:hlink>
        <a:srgbClr val="00194C"/>
      </a:hlink>
      <a:folHlink>
        <a:srgbClr val="EAB2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389</Words>
  <Application>Microsoft Office PowerPoint</Application>
  <PresentationFormat>Grand écran</PresentationFormat>
  <Paragraphs>82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Ebrima</vt:lpstr>
      <vt:lpstr>Times New Roman</vt:lpstr>
      <vt:lpstr>Wingdings</vt:lpstr>
      <vt:lpstr>Thème Office</vt:lpstr>
      <vt:lpstr>Présentation PowerPoint</vt:lpstr>
      <vt:lpstr>Pour nous rejoindre:</vt:lpstr>
      <vt:lpstr>.</vt:lpstr>
      <vt:lpstr>Présence :                           ✓ Arriver au moins 15 minutes d’avance afin de                               préparer votre enfant sans stress;                         ✓ Envoyer l’enfant aux toilettes avant le début du cours;                         ✓ Nous demandons qu’au moins un parent soit présent                                                    en tout temps durant le cours pour :                                          • Envie d’aller aux toilettes                                          • Blessure </vt:lpstr>
      <vt:lpstr>ÉQUIPEMENTS OBLIGATOIRES</vt:lpstr>
      <vt:lpstr>ÉQUIPEMENTS OBLIGATOIRES</vt:lpstr>
      <vt:lpstr>BOUTIQUE POUR L’ACHAT DE BONS PATINS:</vt:lpstr>
      <vt:lpstr>ÉQUIPEMENTS OBLIGATOIRES</vt:lpstr>
      <vt:lpstr>ÉQUIPEMENTS RECOMMANDÉS</vt:lpstr>
      <vt:lpstr>Bonne saison!!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Annie Ranger</dc:creator>
  <cp:lastModifiedBy>Annie Ranger</cp:lastModifiedBy>
  <cp:revision>7</cp:revision>
  <dcterms:created xsi:type="dcterms:W3CDTF">2024-07-17T14:13:52Z</dcterms:created>
  <dcterms:modified xsi:type="dcterms:W3CDTF">2024-07-31T22:46:26Z</dcterms:modified>
</cp:coreProperties>
</file>